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Tomorrow" panose="020B0604020202020204" charset="0"/>
      <p:regular r:id="rId12"/>
    </p:embeddedFont>
    <p:embeddedFont>
      <p:font typeface="Tomorrow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87BD-7908-E417-25E5-532C887A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15621000" cy="3508375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 Analysis of Movie Reviews</a:t>
            </a:r>
            <a: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b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sz="5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</a:t>
            </a:r>
            <a:r>
              <a:rPr lang="en-US" b="1" spc="-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en-US" b="1" spc="-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</a:t>
            </a:r>
            <a:r>
              <a:rPr lang="en-US" b="1" spc="-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(AI-</a:t>
            </a:r>
            <a:r>
              <a:rPr lang="en-US" b="1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201B)</a:t>
            </a:r>
            <a:r>
              <a:rPr 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br>
              <a:rPr lang="en-IN" sz="2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Even Semester</a:t>
            </a:r>
            <a:b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IN" sz="44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Session 2024-25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D9110-E4B9-AC57-17A8-2F2D38162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6819900"/>
            <a:ext cx="6400800" cy="2590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Tushar Kumar-202410116100227</a:t>
            </a: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Vanshika Tyagi-202410116100237</a:t>
            </a: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Vikas Singh -202410116100244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935C-ED8F-D1E2-7A7D-D70A75D3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18288000" cy="18421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3785C92-B95E-871A-469A-95D16EB45283}"/>
              </a:ext>
            </a:extLst>
          </p:cNvPr>
          <p:cNvSpPr txBox="1"/>
          <p:nvPr/>
        </p:nvSpPr>
        <p:spPr>
          <a:xfrm>
            <a:off x="13411200" y="8156575"/>
            <a:ext cx="4419600" cy="193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Mrs. </a:t>
            </a:r>
            <a:r>
              <a:rPr lang="en-US" sz="3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Komal</a:t>
            </a:r>
            <a:r>
              <a:rPr lang="en-US" sz="3600" spc="-7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Salgotra</a:t>
            </a:r>
            <a:r>
              <a:rPr lang="en-US" sz="3600" spc="-5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IN" sz="36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Assistant professor</a:t>
            </a:r>
          </a:p>
          <a:p>
            <a:pPr algn="just"/>
            <a:endParaRPr lang="en-IN" b="1" u="sng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921496"/>
            <a:ext cx="9445526" cy="2657921"/>
            <a:chOff x="0" y="0"/>
            <a:chExt cx="12594035" cy="3543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3572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Movie Sentiment Analysis: Unveiling Audience Emotions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6004620"/>
            <a:ext cx="9445526" cy="1360885"/>
            <a:chOff x="0" y="0"/>
            <a:chExt cx="12594035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Explore how sentiment analysis transforms movie insights. Discover how technology captures audience emotions effectively. This unveils trends and enhances film experiences.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450776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Understanding Sentiment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647926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Sentiment analysis comprehends emotions in text. It spans social media, e-commerce, and health.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193060"/>
            <a:ext cx="637878" cy="637877"/>
            <a:chOff x="0" y="0"/>
            <a:chExt cx="850503" cy="85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913632" y="519306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Wide Applications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13632" y="5806082"/>
            <a:ext cx="3659684" cy="1360885"/>
            <a:chOff x="0" y="0"/>
            <a:chExt cx="4879578" cy="1814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Used in marketing, politics, and understanding movie reputations.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6834" y="5193060"/>
            <a:ext cx="637878" cy="637877"/>
            <a:chOff x="0" y="0"/>
            <a:chExt cx="850503" cy="85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778229" y="5193060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Key Insight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78229" y="5806082"/>
            <a:ext cx="3659684" cy="1360885"/>
            <a:chOff x="0" y="0"/>
            <a:chExt cx="4879578" cy="18145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audience emotional responses.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2238" y="7769424"/>
            <a:ext cx="637878" cy="637877"/>
            <a:chOff x="0" y="0"/>
            <a:chExt cx="850503" cy="8505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913632" y="7769424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Overall Quality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913632" y="8382446"/>
            <a:ext cx="8524131" cy="453629"/>
            <a:chOff x="0" y="0"/>
            <a:chExt cx="1136550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Helps gauge a movie's overall reputation and quality.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167"/>
          </a:xfrm>
          <a:custGeom>
            <a:avLst/>
            <a:gdLst/>
            <a:ahLst/>
            <a:cxnLst/>
            <a:rect l="l" t="t" r="r" b="b"/>
            <a:pathLst>
              <a:path w="6858000" h="10291167">
                <a:moveTo>
                  <a:pt x="0" y="0"/>
                </a:moveTo>
                <a:lnTo>
                  <a:pt x="6858000" y="0"/>
                </a:lnTo>
                <a:lnTo>
                  <a:pt x="6858000" y="10291167"/>
                </a:lnTo>
                <a:lnTo>
                  <a:pt x="0" y="1029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33123" y="766167"/>
            <a:ext cx="9479756" cy="1741289"/>
            <a:chOff x="0" y="0"/>
            <a:chExt cx="12639675" cy="23217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39675" cy="2321718"/>
            </a:xfrm>
            <a:custGeom>
              <a:avLst/>
              <a:gdLst/>
              <a:ahLst/>
              <a:cxnLst/>
              <a:rect l="l" t="t" r="r" b="b"/>
              <a:pathLst>
                <a:path w="12639675" h="2321718">
                  <a:moveTo>
                    <a:pt x="0" y="0"/>
                  </a:moveTo>
                  <a:lnTo>
                    <a:pt x="12639675" y="0"/>
                  </a:lnTo>
                  <a:lnTo>
                    <a:pt x="12639675" y="2321718"/>
                  </a:lnTo>
                  <a:lnTo>
                    <a:pt x="0" y="2321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639675" cy="2359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The Power of Movie Sentiment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33123" y="2925366"/>
            <a:ext cx="9479756" cy="891480"/>
            <a:chOff x="0" y="0"/>
            <a:chExt cx="12639675" cy="1188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9675" cy="1188640"/>
            </a:xfrm>
            <a:custGeom>
              <a:avLst/>
              <a:gdLst/>
              <a:ahLst/>
              <a:cxnLst/>
              <a:rect l="l" t="t" r="r" b="b"/>
              <a:pathLst>
                <a:path w="12639675" h="1188640">
                  <a:moveTo>
                    <a:pt x="0" y="0"/>
                  </a:moveTo>
                  <a:lnTo>
                    <a:pt x="12639675" y="0"/>
                  </a:lnTo>
                  <a:lnTo>
                    <a:pt x="12639675" y="1188640"/>
                  </a:lnTo>
                  <a:lnTo>
                    <a:pt x="0" y="1188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639675" cy="1283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It captures individual emotional states. This bridges user interests and cinematic products.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7833123" y="4130279"/>
            <a:ext cx="1393031" cy="2051149"/>
          </a:xfrm>
          <a:custGeom>
            <a:avLst/>
            <a:gdLst/>
            <a:ahLst/>
            <a:cxnLst/>
            <a:rect l="l" t="t" r="r" b="b"/>
            <a:pathLst>
              <a:path w="1393031" h="2051149">
                <a:moveTo>
                  <a:pt x="0" y="0"/>
                </a:moveTo>
                <a:lnTo>
                  <a:pt x="1393031" y="0"/>
                </a:lnTo>
                <a:lnTo>
                  <a:pt x="1393031" y="2051148"/>
                </a:lnTo>
                <a:lnTo>
                  <a:pt x="0" y="205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" b="-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644062" y="4408885"/>
            <a:ext cx="3482876" cy="435323"/>
            <a:chOff x="0" y="0"/>
            <a:chExt cx="4643835" cy="5804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Addresses Need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4062" y="5011341"/>
            <a:ext cx="7668816" cy="891480"/>
            <a:chOff x="0" y="0"/>
            <a:chExt cx="10225088" cy="1188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25088" cy="1188640"/>
            </a:xfrm>
            <a:custGeom>
              <a:avLst/>
              <a:gdLst/>
              <a:ahLst/>
              <a:cxnLst/>
              <a:rect l="l" t="t" r="r" b="b"/>
              <a:pathLst>
                <a:path w="10225088" h="1188640">
                  <a:moveTo>
                    <a:pt x="0" y="0"/>
                  </a:moveTo>
                  <a:lnTo>
                    <a:pt x="10225088" y="0"/>
                  </a:lnTo>
                  <a:lnTo>
                    <a:pt x="10225088" y="1188640"/>
                  </a:lnTo>
                  <a:lnTo>
                    <a:pt x="0" y="1188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25088" cy="1283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Addresses growing film industry needs for better algorithms.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833123" y="6181427"/>
            <a:ext cx="1393031" cy="1671786"/>
          </a:xfrm>
          <a:custGeom>
            <a:avLst/>
            <a:gdLst/>
            <a:ahLst/>
            <a:cxnLst/>
            <a:rect l="l" t="t" r="r" b="b"/>
            <a:pathLst>
              <a:path w="1393031" h="1671786">
                <a:moveTo>
                  <a:pt x="0" y="0"/>
                </a:moveTo>
                <a:lnTo>
                  <a:pt x="1393031" y="0"/>
                </a:lnTo>
                <a:lnTo>
                  <a:pt x="1393031" y="1671787"/>
                </a:lnTo>
                <a:lnTo>
                  <a:pt x="0" y="1671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3" b="-223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644062" y="6460034"/>
            <a:ext cx="3482876" cy="435323"/>
            <a:chOff x="0" y="0"/>
            <a:chExt cx="4643835" cy="5804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Captures States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44062" y="7062490"/>
            <a:ext cx="7668816" cy="445740"/>
            <a:chOff x="0" y="0"/>
            <a:chExt cx="10225088" cy="5943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25088" cy="594320"/>
            </a:xfrm>
            <a:custGeom>
              <a:avLst/>
              <a:gdLst/>
              <a:ahLst/>
              <a:cxnLst/>
              <a:rect l="l" t="t" r="r" b="b"/>
              <a:pathLst>
                <a:path w="10225088" h="594320">
                  <a:moveTo>
                    <a:pt x="0" y="0"/>
                  </a:moveTo>
                  <a:lnTo>
                    <a:pt x="10225088" y="0"/>
                  </a:lnTo>
                  <a:lnTo>
                    <a:pt x="10225088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225088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public opinions and industry trends.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7833123" y="7853214"/>
            <a:ext cx="1393031" cy="1671786"/>
          </a:xfrm>
          <a:custGeom>
            <a:avLst/>
            <a:gdLst/>
            <a:ahLst/>
            <a:cxnLst/>
            <a:rect l="l" t="t" r="r" b="b"/>
            <a:pathLst>
              <a:path w="1393031" h="1671786">
                <a:moveTo>
                  <a:pt x="0" y="0"/>
                </a:moveTo>
                <a:lnTo>
                  <a:pt x="1393031" y="0"/>
                </a:lnTo>
                <a:lnTo>
                  <a:pt x="1393031" y="1671786"/>
                </a:lnTo>
                <a:lnTo>
                  <a:pt x="0" y="167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3" b="-223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644062" y="8131820"/>
            <a:ext cx="3482876" cy="435323"/>
            <a:chOff x="0" y="0"/>
            <a:chExt cx="4643835" cy="5804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43835" cy="580430"/>
            </a:xfrm>
            <a:custGeom>
              <a:avLst/>
              <a:gdLst/>
              <a:ahLst/>
              <a:cxnLst/>
              <a:rect l="l" t="t" r="r" b="b"/>
              <a:pathLst>
                <a:path w="4643835" h="580430">
                  <a:moveTo>
                    <a:pt x="0" y="0"/>
                  </a:moveTo>
                  <a:lnTo>
                    <a:pt x="4643835" y="0"/>
                  </a:lnTo>
                  <a:lnTo>
                    <a:pt x="4643835" y="580430"/>
                  </a:lnTo>
                  <a:lnTo>
                    <a:pt x="0" y="58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43835" cy="59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Provides Insight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44062" y="8734276"/>
            <a:ext cx="7668816" cy="445740"/>
            <a:chOff x="0" y="0"/>
            <a:chExt cx="10225088" cy="5943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25088" cy="594320"/>
            </a:xfrm>
            <a:custGeom>
              <a:avLst/>
              <a:gdLst/>
              <a:ahLst/>
              <a:cxnLst/>
              <a:rect l="l" t="t" r="r" b="b"/>
              <a:pathLst>
                <a:path w="10225088" h="594320">
                  <a:moveTo>
                    <a:pt x="0" y="0"/>
                  </a:moveTo>
                  <a:lnTo>
                    <a:pt x="10225088" y="0"/>
                  </a:lnTo>
                  <a:lnTo>
                    <a:pt x="10225088" y="594320"/>
                  </a:lnTo>
                  <a:lnTo>
                    <a:pt x="0" y="594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0225088" cy="6895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Offers insights into public opinions on films.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420242"/>
            <a:ext cx="10705951" cy="885974"/>
            <a:chOff x="0" y="0"/>
            <a:chExt cx="1427460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74602" cy="1181298"/>
            </a:xfrm>
            <a:custGeom>
              <a:avLst/>
              <a:gdLst/>
              <a:ahLst/>
              <a:cxnLst/>
              <a:rect l="l" t="t" r="r" b="b"/>
              <a:pathLst>
                <a:path w="14274602" h="1181298">
                  <a:moveTo>
                    <a:pt x="0" y="0"/>
                  </a:moveTo>
                  <a:lnTo>
                    <a:pt x="14274602" y="0"/>
                  </a:lnTo>
                  <a:lnTo>
                    <a:pt x="1427460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27460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Machine Learning Techniques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873252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Key techniques include Logistic Regression and Naïve Bayes.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92933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Core Techniques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655766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Logistic Regression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208514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Naïve Bayes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761261"/>
            <a:ext cx="7805886" cy="453629"/>
            <a:chOff x="0" y="0"/>
            <a:chExt cx="10407848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Support Vector Machines (SVM)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2238" y="7314010"/>
            <a:ext cx="7805886" cy="453629"/>
            <a:chOff x="0" y="0"/>
            <a:chExt cx="10407848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BERT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4929336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Performance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99401" y="5655766"/>
            <a:ext cx="7805886" cy="453629"/>
            <a:chOff x="0" y="0"/>
            <a:chExt cx="10407848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BERT: 98% accuracy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99401" y="6208514"/>
            <a:ext cx="7805886" cy="453629"/>
            <a:chOff x="0" y="0"/>
            <a:chExt cx="1040784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LinearSVC: 90.98% accuracy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076301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Data 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387477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Key preprocessing steps include data cleaning and tokenization.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160044"/>
            <a:ext cx="212526" cy="1066651"/>
            <a:chOff x="0" y="0"/>
            <a:chExt cx="283368" cy="1422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9966" y="4160044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Data Cleaning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9966" y="4773066"/>
            <a:ext cx="8807798" cy="453629"/>
            <a:chOff x="0" y="0"/>
            <a:chExt cx="11743730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74373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Remove noise for accuracy.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7439" y="5510212"/>
            <a:ext cx="212526" cy="1066651"/>
            <a:chOff x="0" y="0"/>
            <a:chExt cx="283368" cy="14222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055168" y="5510212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Tokenization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55168" y="6123235"/>
            <a:ext cx="8382595" cy="453629"/>
            <a:chOff x="0" y="0"/>
            <a:chExt cx="11176793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117679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Break text into tokens.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842790" y="6860381"/>
            <a:ext cx="212526" cy="1066651"/>
            <a:chOff x="0" y="0"/>
            <a:chExt cx="283368" cy="14222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3464" cy="1422273"/>
            </a:xfrm>
            <a:custGeom>
              <a:avLst/>
              <a:gdLst/>
              <a:ahLst/>
              <a:cxnLst/>
              <a:rect l="l" t="t" r="r" b="b"/>
              <a:pathLst>
                <a:path w="283464" h="1422273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480519" y="6860381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Feature Extraction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480519" y="7473404"/>
            <a:ext cx="7957245" cy="453629"/>
            <a:chOff x="0" y="0"/>
            <a:chExt cx="10609660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60966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Use Bag-of-Words and TF-IDF.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429494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Advanced Sentiment Analysis Approaches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626644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Deep learning revolutionizes sentiment analysis. It adapts to evolving user sentiments.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852839"/>
            <a:ext cx="4581079" cy="2087315"/>
            <a:chOff x="0" y="0"/>
            <a:chExt cx="6108105" cy="2783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5755" y="5136356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Transformers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5755" y="5749379"/>
            <a:ext cx="4014044" cy="453629"/>
            <a:chOff x="0" y="0"/>
            <a:chExt cx="5352058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52058" cy="604838"/>
            </a:xfrm>
            <a:custGeom>
              <a:avLst/>
              <a:gdLst/>
              <a:ahLst/>
              <a:cxnLst/>
              <a:rect l="l" t="t" r="r" b="b"/>
              <a:pathLst>
                <a:path w="5352058" h="604838">
                  <a:moveTo>
                    <a:pt x="0" y="0"/>
                  </a:moveTo>
                  <a:lnTo>
                    <a:pt x="5352058" y="0"/>
                  </a:lnTo>
                  <a:lnTo>
                    <a:pt x="53520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535205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Understand complex context.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6834" y="4852839"/>
            <a:ext cx="4581079" cy="2087315"/>
            <a:chOff x="0" y="0"/>
            <a:chExt cx="6108105" cy="27830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140351" y="5136356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Transfer Learning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40351" y="5749379"/>
            <a:ext cx="4014044" cy="907256"/>
            <a:chOff x="0" y="0"/>
            <a:chExt cx="535205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Improves accuracy with less data.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2238" y="7223671"/>
            <a:ext cx="9445526" cy="1633686"/>
            <a:chOff x="0" y="0"/>
            <a:chExt cx="12594035" cy="217824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75755" y="7507189"/>
            <a:ext cx="3915816" cy="442912"/>
            <a:chOff x="0" y="0"/>
            <a:chExt cx="5221088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21088" cy="590550"/>
            </a:xfrm>
            <a:custGeom>
              <a:avLst/>
              <a:gdLst/>
              <a:ahLst/>
              <a:cxnLst/>
              <a:rect l="l" t="t" r="r" b="b"/>
              <a:pathLst>
                <a:path w="5221088" h="590550">
                  <a:moveTo>
                    <a:pt x="0" y="0"/>
                  </a:moveTo>
                  <a:lnTo>
                    <a:pt x="5221088" y="0"/>
                  </a:lnTo>
                  <a:lnTo>
                    <a:pt x="52210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522108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Emotional Responses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75755" y="8120211"/>
            <a:ext cx="8878491" cy="453629"/>
            <a:chOff x="0" y="0"/>
            <a:chExt cx="1183798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Nuanced emotional variations.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77529"/>
            <a:ext cx="8627269" cy="885974"/>
            <a:chOff x="0" y="0"/>
            <a:chExt cx="1150302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03025" cy="1181298"/>
            </a:xfrm>
            <a:custGeom>
              <a:avLst/>
              <a:gdLst/>
              <a:ahLst/>
              <a:cxnLst/>
              <a:rect l="l" t="t" r="r" b="b"/>
              <a:pathLst>
                <a:path w="11503025" h="1181298">
                  <a:moveTo>
                    <a:pt x="0" y="0"/>
                  </a:moveTo>
                  <a:lnTo>
                    <a:pt x="11503025" y="0"/>
                  </a:lnTo>
                  <a:lnTo>
                    <a:pt x="1150302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503025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Real-World 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2630537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It uses collaborative filtering. This combines approaches to improve system effectiveness.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79736" y="5722888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Sentiment Analysis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35911"/>
            <a:ext cx="4731544" cy="453629"/>
            <a:chOff x="0" y="0"/>
            <a:chExt cx="6308725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30872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Analyze text feedback.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964264" y="5647581"/>
            <a:ext cx="424160" cy="530275"/>
            <a:chOff x="0" y="0"/>
            <a:chExt cx="565547" cy="7070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076551"/>
            <a:ext cx="3950940" cy="442912"/>
            <a:chOff x="0" y="0"/>
            <a:chExt cx="5267920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67920" cy="590550"/>
            </a:xfrm>
            <a:custGeom>
              <a:avLst/>
              <a:gdLst/>
              <a:ahLst/>
              <a:cxnLst/>
              <a:rect l="l" t="t" r="r" b="b"/>
              <a:pathLst>
                <a:path w="5267920" h="590550">
                  <a:moveTo>
                    <a:pt x="0" y="0"/>
                  </a:moveTo>
                  <a:lnTo>
                    <a:pt x="5267920" y="0"/>
                  </a:lnTo>
                  <a:lnTo>
                    <a:pt x="52679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2679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Collaborative Filtering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422237" y="4689574"/>
            <a:ext cx="4873526" cy="907256"/>
            <a:chOff x="0" y="0"/>
            <a:chExt cx="6498035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649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Recommend based on user behavior.</a:t>
              </a:r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0212884" y="4458741"/>
            <a:ext cx="424160" cy="530275"/>
            <a:chOff x="0" y="0"/>
            <a:chExt cx="565547" cy="7070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7369076"/>
            <a:ext cx="3733056" cy="442912"/>
            <a:chOff x="0" y="0"/>
            <a:chExt cx="4977408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77408" cy="590550"/>
            </a:xfrm>
            <a:custGeom>
              <a:avLst/>
              <a:gdLst/>
              <a:ahLst/>
              <a:cxnLst/>
              <a:rect l="l" t="t" r="r" b="b"/>
              <a:pathLst>
                <a:path w="4977408" h="590550">
                  <a:moveTo>
                    <a:pt x="0" y="0"/>
                  </a:moveTo>
                  <a:lnTo>
                    <a:pt x="4977408" y="0"/>
                  </a:lnTo>
                  <a:lnTo>
                    <a:pt x="497740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97740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Marketing Strategies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22237" y="7982099"/>
            <a:ext cx="4873526" cy="453629"/>
            <a:chOff x="0" y="0"/>
            <a:chExt cx="6498035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Tailor marketing campaigns.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6290816" y="3403104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9618166" y="7866459"/>
            <a:ext cx="424160" cy="530275"/>
            <a:chOff x="0" y="0"/>
            <a:chExt cx="565547" cy="7070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D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1D1B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8340"/>
          </a:xfrm>
          <a:custGeom>
            <a:avLst/>
            <a:gdLst/>
            <a:ahLst/>
            <a:cxnLst/>
            <a:rect l="l" t="t" r="r" b="b"/>
            <a:pathLst>
              <a:path w="6858000" h="1028834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" r="-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6907" y="767506"/>
            <a:ext cx="9476185" cy="1744564"/>
            <a:chOff x="0" y="0"/>
            <a:chExt cx="12634913" cy="23260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34913" cy="2326085"/>
            </a:xfrm>
            <a:custGeom>
              <a:avLst/>
              <a:gdLst/>
              <a:ahLst/>
              <a:cxnLst/>
              <a:rect l="l" t="t" r="r" b="b"/>
              <a:pathLst>
                <a:path w="12634913" h="2326085">
                  <a:moveTo>
                    <a:pt x="0" y="0"/>
                  </a:moveTo>
                  <a:lnTo>
                    <a:pt x="12634913" y="0"/>
                  </a:lnTo>
                  <a:lnTo>
                    <a:pt x="12634913" y="2326085"/>
                  </a:lnTo>
                  <a:lnTo>
                    <a:pt x="0" y="232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634913" cy="23641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EDEDE8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Future of Sentiment 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6907" y="2930724"/>
            <a:ext cx="9476185" cy="893266"/>
            <a:chOff x="0" y="0"/>
            <a:chExt cx="12634913" cy="11910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34913" cy="1191022"/>
            </a:xfrm>
            <a:custGeom>
              <a:avLst/>
              <a:gdLst/>
              <a:ahLst/>
              <a:cxnLst/>
              <a:rect l="l" t="t" r="r" b="b"/>
              <a:pathLst>
                <a:path w="12634913" h="1191022">
                  <a:moveTo>
                    <a:pt x="0" y="0"/>
                  </a:moveTo>
                  <a:lnTo>
                    <a:pt x="12634913" y="0"/>
                  </a:lnTo>
                  <a:lnTo>
                    <a:pt x="12634913" y="1191022"/>
                  </a:lnTo>
                  <a:lnTo>
                    <a:pt x="0" y="1191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634913" cy="1286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Expect continuous improvement in techniques. It will enhance movie understanding.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0935" y="4138017"/>
            <a:ext cx="38100" cy="5382816"/>
            <a:chOff x="0" y="0"/>
            <a:chExt cx="50800" cy="71770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00" cy="7177151"/>
            </a:xfrm>
            <a:custGeom>
              <a:avLst/>
              <a:gdLst/>
              <a:ahLst/>
              <a:cxnLst/>
              <a:rect l="l" t="t" r="r" b="b"/>
              <a:pathLst>
                <a:path w="50800" h="717715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151751"/>
                  </a:lnTo>
                  <a:cubicBezTo>
                    <a:pt x="50800" y="7165721"/>
                    <a:pt x="39370" y="7177151"/>
                    <a:pt x="25400" y="7177151"/>
                  </a:cubicBezTo>
                  <a:cubicBezTo>
                    <a:pt x="11430" y="7177151"/>
                    <a:pt x="0" y="7165721"/>
                    <a:pt x="0" y="7151751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66862" y="4747022"/>
            <a:ext cx="837307" cy="38100"/>
            <a:chOff x="0" y="0"/>
            <a:chExt cx="1116410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76907" y="4452045"/>
            <a:ext cx="628055" cy="628055"/>
            <a:chOff x="0" y="0"/>
            <a:chExt cx="837407" cy="8374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81609" y="4504432"/>
            <a:ext cx="418654" cy="523280"/>
            <a:chOff x="0" y="0"/>
            <a:chExt cx="558205" cy="6977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86645" y="4417070"/>
            <a:ext cx="3489126" cy="436066"/>
            <a:chOff x="0" y="0"/>
            <a:chExt cx="4652168" cy="5814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52168" cy="581422"/>
            </a:xfrm>
            <a:custGeom>
              <a:avLst/>
              <a:gdLst/>
              <a:ahLst/>
              <a:cxnLst/>
              <a:rect l="l" t="t" r="r" b="b"/>
              <a:pathLst>
                <a:path w="4652168" h="581422">
                  <a:moveTo>
                    <a:pt x="0" y="0"/>
                  </a:moveTo>
                  <a:lnTo>
                    <a:pt x="4652168" y="0"/>
                  </a:lnTo>
                  <a:lnTo>
                    <a:pt x="4652168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652168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Predicting Trailers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686645" y="5020568"/>
            <a:ext cx="7766446" cy="446634"/>
            <a:chOff x="0" y="0"/>
            <a:chExt cx="10355262" cy="5955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Movie sentiment from trailers.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66862" y="6634311"/>
            <a:ext cx="837307" cy="38100"/>
            <a:chOff x="0" y="0"/>
            <a:chExt cx="1116410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76907" y="6339334"/>
            <a:ext cx="628055" cy="628055"/>
            <a:chOff x="0" y="0"/>
            <a:chExt cx="837407" cy="8374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81609" y="6391721"/>
            <a:ext cx="418654" cy="523280"/>
            <a:chOff x="0" y="0"/>
            <a:chExt cx="558205" cy="6977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86645" y="6304360"/>
            <a:ext cx="3599110" cy="436066"/>
            <a:chOff x="0" y="0"/>
            <a:chExt cx="4798813" cy="58142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98813" cy="581422"/>
            </a:xfrm>
            <a:custGeom>
              <a:avLst/>
              <a:gdLst/>
              <a:ahLst/>
              <a:cxnLst/>
              <a:rect l="l" t="t" r="r" b="b"/>
              <a:pathLst>
                <a:path w="4798813" h="581422">
                  <a:moveTo>
                    <a:pt x="0" y="0"/>
                  </a:moveTo>
                  <a:lnTo>
                    <a:pt x="4798813" y="0"/>
                  </a:lnTo>
                  <a:lnTo>
                    <a:pt x="4798813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98813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Multimodal Analysis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86645" y="6907858"/>
            <a:ext cx="7766446" cy="446634"/>
            <a:chOff x="0" y="0"/>
            <a:chExt cx="10355262" cy="59551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Integrate various data types.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566862" y="8521601"/>
            <a:ext cx="837307" cy="38100"/>
            <a:chOff x="0" y="0"/>
            <a:chExt cx="1116410" cy="50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16457" cy="50800"/>
            </a:xfrm>
            <a:custGeom>
              <a:avLst/>
              <a:gdLst/>
              <a:ahLst/>
              <a:cxnLst/>
              <a:rect l="l" t="t" r="r" b="b"/>
              <a:pathLst>
                <a:path w="1116457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1057" y="0"/>
                  </a:lnTo>
                  <a:cubicBezTo>
                    <a:pt x="1105027" y="0"/>
                    <a:pt x="1116457" y="11430"/>
                    <a:pt x="1116457" y="25400"/>
                  </a:cubicBezTo>
                  <a:cubicBezTo>
                    <a:pt x="1116457" y="39370"/>
                    <a:pt x="1105027" y="50800"/>
                    <a:pt x="1091057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55553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76907" y="8226624"/>
            <a:ext cx="628055" cy="628055"/>
            <a:chOff x="0" y="0"/>
            <a:chExt cx="837407" cy="83740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37438" cy="837438"/>
            </a:xfrm>
            <a:custGeom>
              <a:avLst/>
              <a:gdLst/>
              <a:ahLst/>
              <a:cxnLst/>
              <a:rect l="l" t="t" r="r" b="b"/>
              <a:pathLst>
                <a:path w="837438" h="837438">
                  <a:moveTo>
                    <a:pt x="0" y="55880"/>
                  </a:moveTo>
                  <a:cubicBezTo>
                    <a:pt x="0" y="25019"/>
                    <a:pt x="25019" y="0"/>
                    <a:pt x="55880" y="0"/>
                  </a:cubicBezTo>
                  <a:lnTo>
                    <a:pt x="781558" y="0"/>
                  </a:lnTo>
                  <a:cubicBezTo>
                    <a:pt x="812419" y="0"/>
                    <a:pt x="837438" y="25019"/>
                    <a:pt x="837438" y="55880"/>
                  </a:cubicBezTo>
                  <a:lnTo>
                    <a:pt x="837438" y="781558"/>
                  </a:lnTo>
                  <a:cubicBezTo>
                    <a:pt x="837438" y="812419"/>
                    <a:pt x="812419" y="837438"/>
                    <a:pt x="781558" y="837438"/>
                  </a:cubicBezTo>
                  <a:lnTo>
                    <a:pt x="55880" y="837438"/>
                  </a:lnTo>
                  <a:cubicBezTo>
                    <a:pt x="25019" y="837438"/>
                    <a:pt x="0" y="812419"/>
                    <a:pt x="0" y="781558"/>
                  </a:cubicBezTo>
                  <a:close/>
                </a:path>
              </a:pathLst>
            </a:custGeom>
            <a:solidFill>
              <a:srgbClr val="3C3C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81609" y="8279011"/>
            <a:ext cx="418654" cy="523280"/>
            <a:chOff x="0" y="0"/>
            <a:chExt cx="558205" cy="69770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58205" cy="697707"/>
            </a:xfrm>
            <a:custGeom>
              <a:avLst/>
              <a:gdLst/>
              <a:ahLst/>
              <a:cxnLst/>
              <a:rect l="l" t="t" r="r" b="b"/>
              <a:pathLst>
                <a:path w="558205" h="697707">
                  <a:moveTo>
                    <a:pt x="0" y="0"/>
                  </a:moveTo>
                  <a:lnTo>
                    <a:pt x="558205" y="0"/>
                  </a:lnTo>
                  <a:lnTo>
                    <a:pt x="558205" y="697707"/>
                  </a:lnTo>
                  <a:lnTo>
                    <a:pt x="0" y="697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57150"/>
              <a:ext cx="558205" cy="6405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686645" y="8191649"/>
            <a:ext cx="4271070" cy="436066"/>
            <a:chOff x="0" y="0"/>
            <a:chExt cx="5694760" cy="5814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694760" cy="581422"/>
            </a:xfrm>
            <a:custGeom>
              <a:avLst/>
              <a:gdLst/>
              <a:ahLst/>
              <a:cxnLst/>
              <a:rect l="l" t="t" r="r" b="b"/>
              <a:pathLst>
                <a:path w="5694760" h="581422">
                  <a:moveTo>
                    <a:pt x="0" y="0"/>
                  </a:moveTo>
                  <a:lnTo>
                    <a:pt x="5694760" y="0"/>
                  </a:lnTo>
                  <a:lnTo>
                    <a:pt x="5694760" y="581422"/>
                  </a:lnTo>
                  <a:lnTo>
                    <a:pt x="0" y="581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5694760" cy="600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9C9C0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Live Sentiment Tracking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686645" y="8795148"/>
            <a:ext cx="7766446" cy="446634"/>
            <a:chOff x="0" y="0"/>
            <a:chExt cx="10355262" cy="59551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355262" cy="595512"/>
            </a:xfrm>
            <a:custGeom>
              <a:avLst/>
              <a:gdLst/>
              <a:ahLst/>
              <a:cxnLst/>
              <a:rect l="l" t="t" r="r" b="b"/>
              <a:pathLst>
                <a:path w="10355262" h="595512">
                  <a:moveTo>
                    <a:pt x="0" y="0"/>
                  </a:moveTo>
                  <a:lnTo>
                    <a:pt x="10355262" y="0"/>
                  </a:lnTo>
                  <a:lnTo>
                    <a:pt x="10355262" y="595512"/>
                  </a:lnTo>
                  <a:lnTo>
                    <a:pt x="0" y="595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95250"/>
              <a:ext cx="10355262" cy="690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C9C9C0"/>
                  </a:solidFill>
                  <a:latin typeface="Tomorrow"/>
                  <a:ea typeface="Tomorrow"/>
                  <a:cs typeface="Tomorrow"/>
                  <a:sym typeface="Tomorrow"/>
                </a:rPr>
                <a:t>Real-time feedback analysis.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377</Words>
  <Application>Microsoft Office PowerPoint</Application>
  <PresentationFormat>Custom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Tomorrow</vt:lpstr>
      <vt:lpstr>Arial</vt:lpstr>
      <vt:lpstr>Times New Roman</vt:lpstr>
      <vt:lpstr>Calibri</vt:lpstr>
      <vt:lpstr>Tomorrow Bold</vt:lpstr>
      <vt:lpstr>Office Theme</vt:lpstr>
      <vt:lpstr>Sentiment Analysis of Movie Reviews  (INTRODUCTION TO AI (AI-201B)) Even Semester Session 2024-25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Movie-Sentiment-Analysis-Unveiling-Audience-Emotions.pptx</dc:title>
  <cp:lastModifiedBy>Tushar Prajapati</cp:lastModifiedBy>
  <cp:revision>3</cp:revision>
  <dcterms:created xsi:type="dcterms:W3CDTF">2006-08-16T00:00:00Z</dcterms:created>
  <dcterms:modified xsi:type="dcterms:W3CDTF">2025-04-22T08:19:39Z</dcterms:modified>
  <dc:identifier>DAGlV1I24HA</dc:identifier>
</cp:coreProperties>
</file>